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7"/>
  </p:notes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259" r:id="rId18"/>
    <p:sldId id="260" r:id="rId19"/>
    <p:sldId id="262" r:id="rId20"/>
    <p:sldId id="280" r:id="rId21"/>
    <p:sldId id="281" r:id="rId22"/>
    <p:sldId id="287" r:id="rId23"/>
    <p:sldId id="284" r:id="rId24"/>
    <p:sldId id="285" r:id="rId25"/>
    <p:sldId id="274" r:id="rId26"/>
    <p:sldId id="275" r:id="rId27"/>
    <p:sldId id="276" r:id="rId28"/>
    <p:sldId id="277" r:id="rId29"/>
    <p:sldId id="278" r:id="rId30"/>
    <p:sldId id="294" r:id="rId31"/>
    <p:sldId id="286" r:id="rId32"/>
    <p:sldId id="288" r:id="rId33"/>
    <p:sldId id="290" r:id="rId34"/>
    <p:sldId id="283" r:id="rId35"/>
    <p:sldId id="295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D3FFC-D65A-43C0-8DD3-50D2CE7F3D0C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A4C49-2FEF-448F-8BBC-1BF6A5C47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378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4C49-2FEF-448F-8BBC-1BF6A5C477C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58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836712"/>
            <a:ext cx="52462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Эмоциональное благополучие ребенка </a:t>
            </a:r>
            <a:endParaRPr lang="ru-RU" sz="4800" b="1" dirty="0" smtClean="0"/>
          </a:p>
          <a:p>
            <a:pPr algn="ctr"/>
            <a:r>
              <a:rPr lang="ru-RU" sz="4800" b="1" dirty="0" smtClean="0"/>
              <a:t>в </a:t>
            </a:r>
            <a:r>
              <a:rPr lang="ru-RU" sz="4800" b="1" dirty="0"/>
              <a:t>детском саду</a:t>
            </a:r>
            <a:endParaRPr lang="ru-RU" sz="4800" dirty="0"/>
          </a:p>
        </p:txBody>
      </p:sp>
      <p:pic>
        <p:nvPicPr>
          <p:cNvPr id="11266" name="Picture 2" descr="http://www.dou1674.edusite.ru/scin/hea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40968"/>
            <a:ext cx="3885861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74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85720" y="1071546"/>
            <a:ext cx="8501122" cy="409342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Helvetica" charset="-52"/>
                <a:ea typeface="Times New Roman" pitchFamily="18" charset="0"/>
                <a:cs typeface="Aharoni" pitchFamily="2" charset="-79"/>
              </a:rPr>
              <a:t>3.2.5. Условия, необходимые для создания социальной ситуации развития детей, соответствующей специфике дошкольного возраста, предполагают: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Helvetica" charset="-52"/>
                <a:ea typeface="Times New Roman" pitchFamily="18" charset="0"/>
                <a:cs typeface="Aharoni" pitchFamily="2" charset="-79"/>
              </a:rPr>
              <a:t>1) обеспечение эмоционального благополучия через: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Helvetica" charset="-52"/>
                <a:ea typeface="Times New Roman" pitchFamily="18" charset="0"/>
                <a:cs typeface="Aharoni" pitchFamily="2" charset="-79"/>
              </a:rPr>
              <a:t>непосредственное общение с каждым ребенком;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Helvetica" charset="-52"/>
                <a:ea typeface="Times New Roman" pitchFamily="18" charset="0"/>
                <a:cs typeface="Aharoni" pitchFamily="2" charset="-79"/>
              </a:rPr>
              <a:t>уважительное отношение к каждому ребенку, к его чувствам и потребностям;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Helvetica" charset="-52"/>
                <a:ea typeface="Times New Roman" pitchFamily="18" charset="0"/>
                <a:cs typeface="Aharoni" pitchFamily="2" charset="-79"/>
              </a:rPr>
              <a:t>Организация образовательного пространства и разнообразие материалов, оборудования и инвентаря (в здании и на участке) должны обеспечивать: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Helvetica" charset="-52"/>
                <a:ea typeface="Times New Roman" pitchFamily="18" charset="0"/>
                <a:cs typeface="Aharoni" pitchFamily="2" charset="-79"/>
              </a:rPr>
              <a:t>эмоциональное благополучие детей во взаимодействии с предметно-пространственным окружением;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womanadvice.ru/sites/default/files/34/2015-09-06_0824/mainimage200x200/chto_delat_esli_rebenok_nervnyy_i_neposlushnyy.jpg.crop_displ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2786082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500034" y="749588"/>
            <a:ext cx="80010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- Какое испытываемое чувство объединяет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детей на этих фотографиях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?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  <p:pic>
        <p:nvPicPr>
          <p:cNvPr id="56325" name="Picture 5" descr="https://image.freepik.com/free-photo/no-translate-detected_21730-108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786190"/>
            <a:ext cx="4143404" cy="29476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6327" name="Picture 7" descr="http://peremenka27.ru/uploads/s/y/i/x/yix2o82hwhy7/img/full_fvZYPKw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285860"/>
            <a:ext cx="3331606" cy="32147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42844" y="785794"/>
            <a:ext cx="885831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u="sng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haroni" pitchFamily="2" charset="-79"/>
              </a:rPr>
              <a:t>Ч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то может стать причиной состояния гнева у детей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?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1. Причиной активизации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эмоции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 гнева могут стать неправильные или несправедливые действия и поступки окружающих.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2. Ограничение физической свободы также может служить активатором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эмоции гнева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, т. к. человек испытывает дискомфорт. Например, если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дошкольника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(особенно в кризисные периоды)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 усадить на стул или поставить в угол, в то время как другие дети будут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играть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 – это может послужить активатором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эмоции гнева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3. Психологическое ограничение также может стать источником гнева. От физического оно отличается тем, что предполагает участие мыслительных процессов – человек должен понимать значение правил и запретов и осознавать возможные последствия их нарушения. Первым психологическим ограничением в жизни человека является то самое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«нельзя»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, которое родители говорят своему ребенку.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4. Боль и пролонгированная печаль тоже могут выступать как естественные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(врожденные)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 активаторы гнева. Даже 4-месячные младенцы, еще не обладающие способностью к оценке ситуации, не умеющие понять, что с ними происходит, реагируют на боль, причиняемую уколом, выражением гнева и недовольства.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642918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cs typeface="Aharoni" pitchFamily="2" charset="-79"/>
              </a:rPr>
              <a:t>Какое </a:t>
            </a:r>
            <a:r>
              <a:rPr lang="ru-RU" b="1" dirty="0" smtClean="0">
                <a:cs typeface="Aharoni" pitchFamily="2" charset="-79"/>
              </a:rPr>
              <a:t>эмоциональное</a:t>
            </a:r>
            <a:r>
              <a:rPr lang="ru-RU" dirty="0" smtClean="0">
                <a:cs typeface="Aharoni" pitchFamily="2" charset="-79"/>
              </a:rPr>
              <a:t> состояние испытывают дети на этих портретах? </a:t>
            </a:r>
            <a:endParaRPr lang="ru-RU" dirty="0">
              <a:cs typeface="Aharoni" pitchFamily="2" charset="-79"/>
            </a:endParaRPr>
          </a:p>
        </p:txBody>
      </p:sp>
      <p:pic>
        <p:nvPicPr>
          <p:cNvPr id="58370" name="Picture 2" descr="https://z1.cache.tickikidz.com/gallery/activities/28848/image_5b76aca9b59976.285035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4198202" cy="30480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8372" name="Picture 4" descr="https://avatars.mds.yandex.net/get-pdb/214107/f610d304-24d3-4fad-8318-d609771c33e2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142984"/>
            <a:ext cx="3894133" cy="2190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8374" name="Picture 6" descr="https://strahoff.net/wp-content/auploads/639608/fobii_dete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500438"/>
            <a:ext cx="3214710" cy="32355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285720" y="1149696"/>
            <a:ext cx="857256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амые распространенные детские страхи: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страх темноты, ночных кошмаров, одиночества, сказочных персонажей, чудовищ, привидений, смерти, боязнь хулиганов, бандитов, войны, катастроф, уколов, боли, врачей и т. д.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857233"/>
            <a:ext cx="778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cs typeface="Aharoni" pitchFamily="2" charset="-79"/>
              </a:rPr>
              <a:t>Какое </a:t>
            </a:r>
            <a:r>
              <a:rPr lang="ru-RU" sz="2000" b="1" dirty="0" smtClean="0">
                <a:cs typeface="Aharoni" pitchFamily="2" charset="-79"/>
              </a:rPr>
              <a:t>эмоциональное</a:t>
            </a:r>
            <a:r>
              <a:rPr lang="ru-RU" sz="2000" dirty="0" smtClean="0">
                <a:cs typeface="Aharoni" pitchFamily="2" charset="-79"/>
              </a:rPr>
              <a:t> состояние испытывают дети на этих портретах?</a:t>
            </a:r>
            <a:endParaRPr lang="ru-RU" sz="2000" dirty="0">
              <a:cs typeface="Aharoni" pitchFamily="2" charset="-79"/>
            </a:endParaRPr>
          </a:p>
        </p:txBody>
      </p:sp>
      <p:pic>
        <p:nvPicPr>
          <p:cNvPr id="60418" name="Picture 2" descr="https://avatars.mds.yandex.net/get-pdb/477388/19df148b-629c-41d4-adf9-4aebf17e880e/s1200"/>
          <p:cNvPicPr>
            <a:picLocks noChangeAspect="1" noChangeArrowheads="1"/>
          </p:cNvPicPr>
          <p:nvPr/>
        </p:nvPicPr>
        <p:blipFill>
          <a:blip r:embed="rId2"/>
          <a:srcRect r="12986"/>
          <a:stretch>
            <a:fillRect/>
          </a:stretch>
        </p:blipFill>
        <p:spPr bwMode="auto">
          <a:xfrm>
            <a:off x="142844" y="3714752"/>
            <a:ext cx="3857652" cy="29654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0420" name="Picture 4" descr="https://econet.ru/uploads/pictures/474506/content_vfkmxb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357298"/>
            <a:ext cx="3957700" cy="24608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0422" name="Picture 6" descr="http://www.uaua.info/pictures_ckfinder/images/Depositphotos_30890983_m-2015.jpg"/>
          <p:cNvPicPr>
            <a:picLocks noChangeAspect="1" noChangeArrowheads="1"/>
          </p:cNvPicPr>
          <p:nvPr/>
        </p:nvPicPr>
        <p:blipFill>
          <a:blip r:embed="rId4"/>
          <a:srcRect l="44341" r="6771"/>
          <a:stretch>
            <a:fillRect/>
          </a:stretch>
        </p:blipFill>
        <p:spPr bwMode="auto">
          <a:xfrm>
            <a:off x="5929322" y="2500306"/>
            <a:ext cx="3071834" cy="41909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214282" y="1142984"/>
            <a:ext cx="871543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- Что может стать причиной печали ребенка?</a:t>
            </a:r>
            <a:endParaRPr kumimoji="0" lang="ru-RU" sz="24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Примерные ответы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1. Разочарование, вызванное крушением надежд и ожиданий.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2. Неудача в достижении поставленной цели.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3. Индивидуальная предрасположенность к печальным переживаниям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(может носить как биологический, так и социальный характер)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4. Восприятие ребенком своей социальной роли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(восприятие и оценка себя, видение мира и своего будущего в нем)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5. Потеря или поломка значимой, любимой вещи или предмета и т. д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201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Одна из самых важных потребностей в жизни человека (по А. </a:t>
            </a:r>
            <a:r>
              <a:rPr lang="ru-RU" dirty="0" err="1"/>
              <a:t>Маслоу</a:t>
            </a:r>
            <a:r>
              <a:rPr lang="ru-RU" dirty="0"/>
              <a:t>) - </a:t>
            </a:r>
            <a:r>
              <a:rPr lang="ru-RU" b="1" dirty="0"/>
              <a:t>потребность в безопасности</a:t>
            </a:r>
            <a:r>
              <a:rPr lang="ru-RU" dirty="0"/>
              <a:t> в раннем возрасте обеспечивается в основном </a:t>
            </a:r>
            <a:r>
              <a:rPr lang="ru-RU" b="1" dirty="0"/>
              <a:t>родителями.</a:t>
            </a:r>
            <a:r>
              <a:rPr lang="ru-RU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687531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Если </a:t>
            </a:r>
            <a:r>
              <a:rPr lang="ru-RU" dirty="0"/>
              <a:t>ребенок получает от </a:t>
            </a:r>
            <a:r>
              <a:rPr lang="ru-RU" dirty="0">
                <a:solidFill>
                  <a:srgbClr val="FF0000"/>
                </a:solidFill>
              </a:rPr>
              <a:t>родителей</a:t>
            </a:r>
            <a:r>
              <a:rPr lang="ru-RU" dirty="0"/>
              <a:t> любовь и поддержку у него возникает состояние </a:t>
            </a:r>
            <a:endParaRPr lang="ru-RU" dirty="0" smtClean="0"/>
          </a:p>
          <a:p>
            <a:r>
              <a:rPr lang="ru-RU" sz="2800" dirty="0" smtClean="0"/>
              <a:t>эмоционального </a:t>
            </a:r>
            <a:r>
              <a:rPr lang="ru-RU" sz="2800" dirty="0"/>
              <a:t>комфорта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а это обеспечивает </a:t>
            </a:r>
            <a:r>
              <a:rPr lang="ru-RU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доверительное </a:t>
            </a:r>
            <a:r>
              <a:rPr lang="ru-RU" b="1" dirty="0"/>
              <a:t>и активное отношение к миру</a:t>
            </a:r>
            <a:r>
              <a:rPr lang="ru-RU" b="1" dirty="0" smtClean="0"/>
              <a:t>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b="1" dirty="0"/>
              <a:t>формирует высокую самооценку</a:t>
            </a:r>
            <a:r>
              <a:rPr lang="ru-RU" b="1" dirty="0" smtClean="0"/>
              <a:t>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 самоконтроль;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b="1" dirty="0"/>
              <a:t>ориентацию на жизненный успех. </a:t>
            </a:r>
            <a:endParaRPr lang="ru-RU" dirty="0" smtClean="0"/>
          </a:p>
          <a:p>
            <a:r>
              <a:rPr lang="ru-RU" sz="3200" dirty="0" smtClean="0"/>
              <a:t>эмоциональное </a:t>
            </a:r>
            <a:r>
              <a:rPr lang="ru-RU" sz="3200" dirty="0"/>
              <a:t>неблагополучие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то </a:t>
            </a:r>
            <a:r>
              <a:rPr lang="ru-RU" dirty="0"/>
              <a:t>это может проявиться </a:t>
            </a:r>
            <a:r>
              <a:rPr lang="ru-RU" dirty="0" smtClean="0"/>
              <a:t>в: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 расторможенность</a:t>
            </a:r>
            <a:r>
              <a:rPr lang="ru-RU" dirty="0" smtClean="0"/>
              <a:t>, </a:t>
            </a:r>
            <a:r>
              <a:rPr lang="ru-RU" b="1" dirty="0" smtClean="0"/>
              <a:t>агрессии</a:t>
            </a:r>
            <a:r>
              <a:rPr lang="ru-RU" b="1" dirty="0"/>
              <a:t>;</a:t>
            </a:r>
            <a:endParaRPr lang="ru-RU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 подавленности;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 в страхах</a:t>
            </a:r>
            <a:r>
              <a:rPr lang="ru-RU" b="1" dirty="0"/>
              <a:t>;</a:t>
            </a:r>
            <a:endParaRPr lang="ru-RU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 </a:t>
            </a:r>
            <a:r>
              <a:rPr lang="ru-RU" b="1" dirty="0" smtClean="0"/>
              <a:t>обидах;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 изолированности,</a:t>
            </a:r>
          </a:p>
          <a:p>
            <a:r>
              <a:rPr lang="ru-RU" b="1" dirty="0" smtClean="0"/>
              <a:t> </a:t>
            </a:r>
            <a:r>
              <a:rPr lang="ru-RU" dirty="0"/>
              <a:t>которые будут сопровождать его всю жизнь.</a:t>
            </a:r>
          </a:p>
        </p:txBody>
      </p:sp>
    </p:spTree>
    <p:extLst>
      <p:ext uri="{BB962C8B-B14F-4D97-AF65-F5344CB8AC3E}">
        <p14:creationId xmlns="" xmlns:p14="http://schemas.microsoft.com/office/powerpoint/2010/main" val="201786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7084" y="143634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2800" b="1" dirty="0"/>
              <a:t>«Условия эмоционального благополучия детей в группе детского сада»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2926" y="1097741"/>
            <a:ext cx="914692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 быстрая адаптация </a:t>
            </a:r>
            <a:r>
              <a:rPr lang="ru-RU" dirty="0"/>
              <a:t>к условиям детского сада (</a:t>
            </a:r>
            <a:r>
              <a:rPr lang="ru-RU" u="sng" dirty="0"/>
              <a:t>постепенное</a:t>
            </a:r>
            <a:r>
              <a:rPr lang="ru-RU" dirty="0"/>
              <a:t> приучение к режиму, пище, позволение приносить в группу любимую игрушку, во время утреннего приема использование различных сюрпризных моментов, подвижных игр);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наличие в группах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«телефонов доверия», </a:t>
            </a:r>
            <a:r>
              <a:rPr lang="ru-RU" dirty="0"/>
              <a:t>по которым можно позвонить маме;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наличие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«семейных альбомов», «уголков психорелаксации</a:t>
            </a:r>
            <a:r>
              <a:rPr lang="ru-RU" b="1" dirty="0"/>
              <a:t>»;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«зональность развивающей среды», </a:t>
            </a:r>
            <a:r>
              <a:rPr lang="ru-RU" dirty="0"/>
              <a:t>позволяющая детям рассредоточиться;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разумная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занятость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/>
              <a:t>детей, в течении всего дня;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применение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физминуток</a:t>
            </a:r>
            <a:r>
              <a:rPr lang="ru-RU" dirty="0"/>
              <a:t>  во время организованной образовательной деятельности</a:t>
            </a:r>
            <a:r>
              <a:rPr lang="ru-RU" dirty="0" smtClean="0"/>
              <a:t>;</a:t>
            </a:r>
            <a:endParaRPr lang="ru-RU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часто плаксивым детям можно давать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установку на интересный завтрашний день;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проведение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«утра радостных встреч», </a:t>
            </a:r>
            <a:r>
              <a:rPr lang="ru-RU" dirty="0"/>
              <a:t>позволяющих каждому ребенку ощутить себя в центре внимания;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демократичный стиль общения</a:t>
            </a:r>
            <a:r>
              <a:rPr lang="ru-RU" b="1" dirty="0"/>
              <a:t> </a:t>
            </a:r>
            <a:r>
              <a:rPr lang="ru-RU" dirty="0"/>
              <a:t>воспитателя – не над, а рядом, вместе, глаза в глаза;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соблюдение воспитателем принципов психолого-педагогического сопровождения детей, главным из которых является: </a:t>
            </a:r>
          </a:p>
          <a:p>
            <a:r>
              <a:rPr lang="ru-RU" dirty="0"/>
              <a:t>   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«Ребенок всегда прав. Неправым может быть только взрослый, чья программа ребенку не интересна». 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/>
              <a:t>(И.Сеченов)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2579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Основными </a:t>
            </a:r>
            <a:r>
              <a:rPr lang="ru-RU" sz="2800" b="1" dirty="0"/>
              <a:t>признаками</a:t>
            </a:r>
            <a:r>
              <a:rPr lang="ru-RU" sz="2800" dirty="0"/>
              <a:t> благоприятного эмоционально-психологического климата </a:t>
            </a:r>
            <a:r>
              <a:rPr lang="ru-RU" sz="2800" dirty="0" smtClean="0"/>
              <a:t>являются: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5418" y="1142747"/>
            <a:ext cx="8892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ru-RU" sz="2000" b="1" i="1" dirty="0"/>
              <a:t>хорошее настроение детей в течение всего дня; </a:t>
            </a:r>
            <a:endParaRPr lang="ru-RU" sz="2000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000" b="1" i="1" dirty="0"/>
              <a:t> свободное отправление детьми всех естественных потребностей, в том числе и потребности в движении; </a:t>
            </a:r>
            <a:endParaRPr lang="ru-RU" sz="2000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000" b="1" i="1" dirty="0"/>
              <a:t> доброжелательность по отношению к сверстникам и взрослым; </a:t>
            </a:r>
            <a:endParaRPr lang="ru-RU" sz="2000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000" b="1" i="1" dirty="0"/>
              <a:t> способность детей занять себя интересным делом; </a:t>
            </a:r>
            <a:endParaRPr lang="ru-RU" sz="2000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000" b="1" i="1" dirty="0"/>
              <a:t> отсутствие детей-аутсайдеров; </a:t>
            </a:r>
            <a:endParaRPr lang="ru-RU" sz="2000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000" b="1" i="1" dirty="0"/>
              <a:t> возможность беспрепятственно отдохнуть или уединиться; </a:t>
            </a:r>
            <a:endParaRPr lang="ru-RU" sz="2000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000" b="1" i="1" dirty="0"/>
              <a:t> отсутствие давления и манипулирования детьми со стороны взрослых; </a:t>
            </a:r>
            <a:endParaRPr lang="ru-RU" sz="2000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000" b="1" i="1" dirty="0"/>
              <a:t> информированность детей о том, как будет спланирован их день и что каждый из ребят намерен осуществить в этот день интересного; </a:t>
            </a:r>
            <a:endParaRPr lang="ru-RU" sz="2000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000" b="1" i="1" dirty="0"/>
              <a:t> высокая степень эмоциональной включенности, взаимопомощи, сопереживания в ситуациях, вызывающих фрустрацию у кого-либо из воспитанников; </a:t>
            </a:r>
            <a:endParaRPr lang="ru-RU" sz="2000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i="1" dirty="0" smtClean="0"/>
              <a:t> </a:t>
            </a:r>
            <a:r>
              <a:rPr lang="ru-RU" sz="2000" b="1" i="1" dirty="0"/>
              <a:t>желание участвовать в коллективной деятельности; </a:t>
            </a:r>
            <a:endParaRPr lang="ru-RU" sz="2000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i="1" dirty="0" smtClean="0"/>
              <a:t>удовлетворенность </a:t>
            </a:r>
            <a:r>
              <a:rPr lang="ru-RU" sz="2000" b="1" i="1" dirty="0"/>
              <a:t>детей принадлежностью к группе сверстников</a:t>
            </a:r>
            <a:r>
              <a:rPr lang="ru-RU" b="1" i="1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4946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8" y="949642"/>
            <a:ext cx="735811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Эмоции 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(в пер. с лат. волновать, колебать)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. - чувства, душевные переживания 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(толковый словарь иностранных слов Крысина Л. П.)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408"/>
            <a:ext cx="91440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способы </a:t>
            </a:r>
            <a:r>
              <a:rPr lang="ru-RU" sz="2800" dirty="0"/>
              <a:t>формирования</a:t>
            </a:r>
            <a:r>
              <a:rPr lang="ru-RU" sz="2800" b="1" dirty="0"/>
              <a:t> </a:t>
            </a:r>
            <a:r>
              <a:rPr lang="ru-RU" sz="2800" dirty="0"/>
              <a:t>благоприятного эмоционально-психологического климата </a:t>
            </a:r>
            <a:r>
              <a:rPr lang="ru-RU" sz="2800" dirty="0" smtClean="0"/>
              <a:t>в группе</a:t>
            </a:r>
            <a:r>
              <a:rPr lang="ru-RU" sz="2800" dirty="0"/>
              <a:t>.</a:t>
            </a:r>
          </a:p>
          <a:p>
            <a:r>
              <a:rPr lang="ru-RU" dirty="0" smtClean="0"/>
              <a:t>           Так </a:t>
            </a:r>
            <a:r>
              <a:rPr lang="ru-RU" dirty="0"/>
              <a:t>как, социально-психологический климат - это результат совместной деятельности </a:t>
            </a:r>
            <a:r>
              <a:rPr lang="ru-RU" dirty="0" smtClean="0"/>
              <a:t>детей, </a:t>
            </a:r>
            <a:r>
              <a:rPr lang="ru-RU" dirty="0"/>
              <a:t>их межличностного взаимодействия, то для его укрепления необходимо ставить </a:t>
            </a:r>
            <a:r>
              <a:rPr lang="ru-RU" b="1" dirty="0"/>
              <a:t>цели и создавать условия </a:t>
            </a:r>
            <a:r>
              <a:rPr lang="ru-RU" dirty="0"/>
              <a:t>для организации совместной деятельности детей, информировать их о ходе реализации совместных задач, </a:t>
            </a:r>
            <a:endParaRPr lang="ru-RU" dirty="0" smtClean="0"/>
          </a:p>
          <a:p>
            <a:r>
              <a:rPr lang="ru-RU" dirty="0" smtClean="0"/>
              <a:t>поощрять </a:t>
            </a:r>
            <a:r>
              <a:rPr lang="ru-RU" dirty="0"/>
              <a:t>активность, инициативу, креативность;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находить общие интересы, которые объединили бы детей </a:t>
            </a:r>
            <a:r>
              <a:rPr lang="ru-RU" dirty="0" smtClean="0"/>
              <a:t> </a:t>
            </a:r>
            <a:r>
              <a:rPr lang="ru-RU" dirty="0"/>
              <a:t>и на их основе организовывать общие дела;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формировать традиции </a:t>
            </a:r>
            <a:r>
              <a:rPr lang="ru-RU" dirty="0" smtClean="0"/>
              <a:t>группы;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создавать </a:t>
            </a:r>
            <a:r>
              <a:rPr lang="ru-RU" dirty="0"/>
              <a:t>ситуации коллективного сопереживания значимых событий, стремление к эмоциональному включению в жизнь </a:t>
            </a:r>
            <a:r>
              <a:rPr lang="ru-RU" dirty="0" smtClean="0"/>
              <a:t>группы каждого ребенка</a:t>
            </a:r>
            <a:r>
              <a:rPr lang="ru-RU" dirty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привносить общечеловеческие ценности в жизнь </a:t>
            </a:r>
            <a:r>
              <a:rPr lang="ru-RU" dirty="0" smtClean="0"/>
              <a:t> коллектива;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поощрять </a:t>
            </a:r>
            <a:r>
              <a:rPr lang="ru-RU" dirty="0"/>
              <a:t>к открытости, доброжелательности, конструктивным способам разрядки негативных эмоций;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не </a:t>
            </a:r>
            <a:r>
              <a:rPr lang="ru-RU" dirty="0"/>
              <a:t>навязывать друг другу свое мнение, а, выслушивая интересы каждого, приходить к общему, компромиссному решению;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создавать условия для повышения комфортности самочувствия детей </a:t>
            </a:r>
            <a:r>
              <a:rPr lang="ru-RU" dirty="0" smtClean="0"/>
              <a:t>в группе и </a:t>
            </a:r>
            <a:r>
              <a:rPr lang="ru-RU" dirty="0"/>
              <a:t>сохранению стабильно - положительных отношений между </a:t>
            </a:r>
            <a:r>
              <a:rPr lang="ru-RU" dirty="0" smtClean="0"/>
              <a:t>детьми и воспитателем;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развивать коммуникативную культуру, навыки общения и сотрудничества;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развивать эмпатийные способности </a:t>
            </a:r>
            <a:r>
              <a:rPr lang="ru-RU" dirty="0" smtClean="0"/>
              <a:t>детей группы</a:t>
            </a:r>
            <a:r>
              <a:rPr lang="ru-RU" dirty="0"/>
              <a:t>, умение и потребность в познании других людей, толерантное к ним отношение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75786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28342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 </a:t>
            </a:r>
            <a:r>
              <a:rPr lang="ru-RU" sz="2800" b="1" dirty="0"/>
              <a:t>условиям</a:t>
            </a:r>
            <a:r>
              <a:rPr lang="ru-RU" sz="2800" dirty="0"/>
              <a:t>, определяющим эффективность влияния педагогов на психологический климат в детском коллективе, относятся следующие: 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личностные </a:t>
            </a:r>
            <a:r>
              <a:rPr lang="ru-RU" sz="2400" dirty="0"/>
              <a:t>качества педагогов (открытость, расположенность к детям, чувство юмора, инициативность, коммуникабельность, креативность</a:t>
            </a:r>
            <a:r>
              <a:rPr lang="ru-RU" sz="2400" dirty="0" smtClean="0"/>
              <a:t>); 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профессиональные качества педагогов (теоретическая и методическая вооружённость</a:t>
            </a:r>
            <a:r>
              <a:rPr lang="ru-RU" sz="2400" dirty="0" smtClean="0"/>
              <a:t>); </a:t>
            </a:r>
          </a:p>
          <a:p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ориентация педагогов на эмоциональный комфорт </a:t>
            </a:r>
            <a:r>
              <a:rPr lang="ru-RU" sz="2400" dirty="0" smtClean="0"/>
              <a:t>дошкольников.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49894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442" y="1412776"/>
            <a:ext cx="903649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 Это весьма </a:t>
            </a:r>
            <a:r>
              <a:rPr lang="ru-RU" sz="2000" dirty="0"/>
              <a:t>образованная особа, замечательно рассказывающая разные истории, хорошо воспитанная и точно представляющая, как следует себя вести в разных ситуациях (как в сказочных, так и в реальных). </a:t>
            </a:r>
            <a:endParaRPr lang="ru-RU" sz="2000" dirty="0" smtClean="0"/>
          </a:p>
          <a:p>
            <a:r>
              <a:rPr lang="ru-RU" sz="2000" dirty="0" smtClean="0"/>
              <a:t>      С </a:t>
            </a:r>
            <a:r>
              <a:rPr lang="ru-RU" sz="2000" dirty="0"/>
              <a:t>другой стороны. Мери Поппинс прекрасно разбирается в детях: понимает, что они чувствуют, думают, хотят или не хотят, т. е. она знает детей как бы «изнутри</a:t>
            </a:r>
            <a:r>
              <a:rPr lang="ru-RU" sz="2000" dirty="0" smtClean="0"/>
              <a:t>»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</a:t>
            </a:r>
            <a:r>
              <a:rPr lang="ru-RU" sz="2000" dirty="0"/>
              <a:t>Воспитатель – Мери Поппинс совмещает в себе обе эти стороны, преследуя одну-единственную цель – </a:t>
            </a:r>
            <a:r>
              <a:rPr lang="ru-RU" sz="2000" dirty="0" smtClean="0"/>
              <a:t>развитие благополучного человека.</a:t>
            </a:r>
          </a:p>
          <a:p>
            <a:r>
              <a:rPr lang="ru-RU" sz="2000" dirty="0" smtClean="0"/>
              <a:t>       Она </a:t>
            </a:r>
            <a:r>
              <a:rPr lang="ru-RU" sz="2000" dirty="0"/>
              <a:t>является посредником между миром культуры и миром детей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      Мери </a:t>
            </a:r>
            <a:r>
              <a:rPr lang="ru-RU" sz="2000" dirty="0"/>
              <a:t>Поппинс обучает детей так, что они этого не замечают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</a:t>
            </a:r>
            <a:r>
              <a:rPr lang="ru-RU" sz="2000" dirty="0"/>
              <a:t>Она постоянно ставит перед ними новые задачи, создает условия для развития воображения, учит нормам поведения, оптимальным способам разрешения </a:t>
            </a:r>
            <a:r>
              <a:rPr lang="ru-RU" sz="2000" dirty="0" smtClean="0"/>
              <a:t>конфликтов.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Мери </a:t>
            </a:r>
            <a:r>
              <a:rPr lang="ru-RU" sz="2000" dirty="0"/>
              <a:t>Поппинс обучает по своей программе, превращая ее при этом в программу ребенка.</a:t>
            </a:r>
          </a:p>
          <a:p>
            <a:r>
              <a:rPr lang="ru-RU" sz="2000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404664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Каким должен быть современный педагог?</a:t>
            </a:r>
          </a:p>
          <a:p>
            <a:pPr algn="ctr"/>
            <a:r>
              <a:rPr lang="ru-RU" sz="3200" dirty="0" smtClean="0"/>
              <a:t>Тип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b="1" dirty="0"/>
              <a:t>Мери </a:t>
            </a:r>
            <a:r>
              <a:rPr lang="ru-RU" sz="3200" b="1" dirty="0" smtClean="0"/>
              <a:t>Поппинс</a:t>
            </a:r>
          </a:p>
          <a:p>
            <a:pPr algn="ctr"/>
            <a:r>
              <a:rPr lang="ru-RU" sz="3200" dirty="0" smtClean="0"/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6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7"/>
            <a:ext cx="871296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С</a:t>
            </a:r>
            <a:r>
              <a:rPr lang="ru-RU" sz="3600" dirty="0" smtClean="0">
                <a:solidFill>
                  <a:srgbClr val="FF0000"/>
                </a:solidFill>
              </a:rPr>
              <a:t>тенд </a:t>
            </a:r>
            <a:r>
              <a:rPr lang="ru-RU" sz="3600" dirty="0">
                <a:solidFill>
                  <a:srgbClr val="FF0000"/>
                </a:solidFill>
              </a:rPr>
              <a:t>«Страна настроения». 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2400" dirty="0" smtClean="0"/>
              <a:t>     После </a:t>
            </a:r>
            <a:r>
              <a:rPr lang="ru-RU" sz="2400" dirty="0"/>
              <a:t>знакомства с основными  понятиями, дети уже самостоятельно определяют свое настроение и рядом с фотографией выкладывают цветную карточку настроения с соответствующей пиктограммой. </a:t>
            </a:r>
            <a:endParaRPr lang="ru-RU" sz="2400" dirty="0" smtClean="0"/>
          </a:p>
          <a:p>
            <a:r>
              <a:rPr lang="ru-RU" sz="2400" dirty="0" smtClean="0"/>
              <a:t>Желтый </a:t>
            </a:r>
            <a:r>
              <a:rPr lang="ru-RU" sz="2400" dirty="0"/>
              <a:t>цвет характеризует радость, </a:t>
            </a:r>
            <a:endParaRPr lang="ru-RU" sz="2400" dirty="0" smtClean="0"/>
          </a:p>
          <a:p>
            <a:r>
              <a:rPr lang="ru-RU" sz="2400" dirty="0" smtClean="0"/>
              <a:t>зеленый </a:t>
            </a:r>
            <a:r>
              <a:rPr lang="ru-RU" sz="2400" dirty="0"/>
              <a:t>– спокойствие, </a:t>
            </a:r>
            <a:endParaRPr lang="ru-RU" sz="2400" dirty="0" smtClean="0"/>
          </a:p>
          <a:p>
            <a:r>
              <a:rPr lang="ru-RU" sz="2400" dirty="0" smtClean="0"/>
              <a:t>красный </a:t>
            </a:r>
            <a:r>
              <a:rPr lang="ru-RU" sz="2400" dirty="0"/>
              <a:t>– страх, грусть</a:t>
            </a:r>
            <a:r>
              <a:rPr lang="ru-RU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1032" y="3984155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Методика </a:t>
            </a:r>
            <a:r>
              <a:rPr lang="ru-RU" sz="2400" dirty="0"/>
              <a:t>не только позволяет собрать информацию о психологическом самочувствии, но и выполняет определенную психотерапевтическую функцию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</a:t>
            </a:r>
            <a:r>
              <a:rPr lang="ru-RU" sz="2400" dirty="0"/>
              <a:t>У ребенка возникает необходимость и потребность рассказать о своем настроении, потребность выговориться, поделиться тем, что на душе. </a:t>
            </a:r>
          </a:p>
        </p:txBody>
      </p:sp>
    </p:spTree>
    <p:extLst>
      <p:ext uri="{BB962C8B-B14F-4D97-AF65-F5344CB8AC3E}">
        <p14:creationId xmlns="" xmlns:p14="http://schemas.microsoft.com/office/powerpoint/2010/main" val="253169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871296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</a:rPr>
              <a:t>«Карточки настроения</a:t>
            </a:r>
            <a:r>
              <a:rPr lang="ru-RU" sz="4400" dirty="0" smtClean="0">
                <a:solidFill>
                  <a:srgbClr val="FF0000"/>
                </a:solidFill>
              </a:rPr>
              <a:t>».</a:t>
            </a:r>
          </a:p>
          <a:p>
            <a:r>
              <a:rPr lang="ru-RU" dirty="0" smtClean="0"/>
              <a:t>        </a:t>
            </a:r>
            <a:r>
              <a:rPr lang="ru-RU" sz="4000" dirty="0"/>
              <a:t>Дети раскрашивают квадратики в желтый, зеленый, красный цвет, определяют и закрашивают  свой кружок настроения</a:t>
            </a:r>
            <a:r>
              <a:rPr lang="ru-RU" sz="4000" dirty="0" smtClean="0"/>
              <a:t>.</a:t>
            </a:r>
          </a:p>
          <a:p>
            <a:r>
              <a:rPr lang="ru-RU" sz="4000" dirty="0"/>
              <a:t> </a:t>
            </a:r>
            <a:r>
              <a:rPr lang="ru-RU" sz="4000" dirty="0" smtClean="0"/>
              <a:t>      </a:t>
            </a:r>
            <a:r>
              <a:rPr lang="ru-RU" sz="4000" dirty="0"/>
              <a:t>«Карточки настроения» </a:t>
            </a:r>
            <a:r>
              <a:rPr lang="ru-RU" sz="4000" dirty="0" smtClean="0"/>
              <a:t>показываются </a:t>
            </a:r>
            <a:r>
              <a:rPr lang="ru-RU" sz="4000" dirty="0"/>
              <a:t>родителям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42950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ucy;&amp;gcy;&amp;ocy;&amp;lcy;&amp;ocy;&amp;kcy; &amp;ncy;&amp;acy;&amp;scy;&amp;tcy;&amp;rcy;&amp;ocy;&amp;iecy;&amp;ncy;&amp;icy;&amp;yacy; &amp;rcy;&amp;ocy;&amp;mcy;&amp;acy;&amp;shcy;&amp;k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3" y="930474"/>
            <a:ext cx="9145407" cy="5927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345699"/>
            <a:ext cx="7396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Стенд «Мое эмоциональное состояние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077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ucy;&amp;gcy;&amp;ocy;&amp;lcy;&amp;ocy;&amp;kcy; &amp;ncy;&amp;acy;&amp;scy;&amp;tcy;&amp;rcy;&amp;ocy;&amp;iecy;&amp;ncy;&amp;icy;&amp;yacy; &amp;mcy;&amp;icy;&amp;shcy;&amp;ucy;&amp;tcy;&amp;k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2238375" cy="2238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&amp;ucy;&amp;gcy;&amp;ocy;&amp;lcy;&amp;ocy;&amp;kcy; &amp;ncy;&amp;acy;&amp;scy;&amp;tcy;&amp;rcy;&amp;ocy;&amp;iecy;&amp;ncy;&amp;icy;&amp;yacy; &amp;mcy;&amp;icy;&amp;shcy;&amp;ucy;&amp;tcy;&amp;k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40768"/>
            <a:ext cx="2238375" cy="2238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&amp;ucy;&amp;gcy;&amp;ocy;&amp;lcy;&amp;ocy;&amp;kcy; &amp;ncy;&amp;acy;&amp;scy;&amp;tcy;&amp;rcy;&amp;ocy;&amp;iecy;&amp;ncy;&amp;icy;&amp;yacy; &amp;mcy;&amp;icy;&amp;shcy;&amp;ucy;&amp;tcy;&amp;k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731" y="1772816"/>
            <a:ext cx="2238375" cy="2238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forchel.ru/uploads/posts/2010-10/1287108502_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632" y="4239344"/>
            <a:ext cx="2238375" cy="2238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&amp;ucy;&amp;gcy;&amp;ocy;&amp;lcy;&amp;ocy;&amp;kcy; &amp;ncy;&amp;acy;&amp;scy;&amp;tcy;&amp;rcy;&amp;ocy;&amp;iecy;&amp;ncy;&amp;icy;&amp;yacy; &amp;mcy;&amp;icy;&amp;shcy;&amp;ucy;&amp;tcy;&amp;kcy;&amp;a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954" y="4239344"/>
            <a:ext cx="2238375" cy="2238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648564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"</a:t>
            </a:r>
            <a:r>
              <a:rPr lang="ru-RU" sz="2800" dirty="0"/>
              <a:t>Медвежонок" Картинки для уголка настроения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90765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&amp;ncy;&amp;acy;&amp;scy;&amp;tcy;&amp;rcy;&amp;ocy;&amp;iecy;&amp;ncy;&amp;icy;&amp;yacy; &amp;zcy;&amp;acy;&amp;jcy;&amp;chcy;&amp;icy;&amp;k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33056"/>
            <a:ext cx="1990725" cy="27809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&amp;ncy;&amp;acy;&amp;scy;&amp;tcy;&amp;rcy;&amp;ocy;&amp;iecy;&amp;ncy;&amp;icy;&amp;yacy; &amp;zcy;&amp;acy;&amp;jcy;&amp;chcy;&amp;icy;&amp;k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52936"/>
            <a:ext cx="1990725" cy="2990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&amp;ncy;&amp;acy;&amp;scy;&amp;tcy;&amp;rcy;&amp;ocy;&amp;iecy;&amp;ncy;&amp;icy;&amp;yacy; &amp;zcy;&amp;acy;&amp;jcy;&amp;chcy;&amp;icy;&amp;k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81472"/>
            <a:ext cx="1990725" cy="2990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&amp;ncy;&amp;acy;&amp;scy;&amp;tcy;&amp;rcy;&amp;ocy;&amp;iecy;&amp;ncy;&amp;icy;&amp;yacy; &amp;zcy;&amp;acy;&amp;jcy;&amp;chcy;&amp;icy;&amp;k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99" y="387871"/>
            <a:ext cx="1990725" cy="2990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forchel.ru/uploads/posts/2010-10/1288280669_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37" y="3755554"/>
            <a:ext cx="1990725" cy="2990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9252" y="64705"/>
            <a:ext cx="28069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"Зайка" Картинки для уголка настроения группы</a:t>
            </a:r>
          </a:p>
        </p:txBody>
      </p:sp>
    </p:spTree>
    <p:extLst>
      <p:ext uri="{BB962C8B-B14F-4D97-AF65-F5344CB8AC3E}">
        <p14:creationId xmlns="" xmlns:p14="http://schemas.microsoft.com/office/powerpoint/2010/main" val="354058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&amp;kcy;&amp;acy;&amp;pcy;&amp;iecy;&amp;lcy;&amp;softcy;&amp;kcy;&amp;acy; &amp;ecy;&amp;mcy;&amp;ocy;&amp;tscy;&amp;i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424" y="908720"/>
            <a:ext cx="4572000" cy="5029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8750" y="6211669"/>
            <a:ext cx="8229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Грустная, веселая, спокойная и злая капелька.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24744"/>
            <a:ext cx="255602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Капельки</a:t>
            </a:r>
            <a:r>
              <a:rPr lang="ru-RU" sz="4000" dirty="0" smtClean="0"/>
              <a:t>.</a:t>
            </a:r>
          </a:p>
          <a:p>
            <a:r>
              <a:rPr lang="ru-RU" sz="4000" dirty="0" smtClean="0"/>
              <a:t> </a:t>
            </a:r>
            <a:r>
              <a:rPr lang="ru-RU" sz="4000" dirty="0"/>
              <a:t>Эмоции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7621" y="2880836"/>
            <a:ext cx="268214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/>
              <a:t>«</a:t>
            </a:r>
            <a:r>
              <a:rPr lang="ru-RU" sz="3200" dirty="0"/>
              <a:t>Дневничок </a:t>
            </a:r>
            <a:endParaRPr lang="ru-RU" sz="3200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/>
              <a:t>моего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/>
              <a:t>настроения</a:t>
            </a:r>
            <a:r>
              <a:rPr lang="ru-RU" sz="3200" dirty="0"/>
              <a:t>».</a:t>
            </a:r>
            <a:endParaRPr lang="ru-RU" sz="3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836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orchel.ru/uploads/posts/2010-11/1289657822_prevy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74" y="620688"/>
            <a:ext cx="5904656" cy="59046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40152" y="1146929"/>
            <a:ext cx="297151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Эмоциональные </a:t>
            </a:r>
            <a:endParaRPr lang="ru-RU" sz="2800" dirty="0" smtClean="0"/>
          </a:p>
          <a:p>
            <a:r>
              <a:rPr lang="ru-RU" sz="2800" dirty="0" smtClean="0"/>
              <a:t>шарики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52119" y="2125135"/>
            <a:ext cx="35075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Мое настроение"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Воспитатель, родители могут отследить эмоциональное состояние каждого ребенка в течение дня, а дети учатся осознавать свое эмоциональное </a:t>
            </a:r>
            <a:r>
              <a:rPr lang="ru-RU" sz="2400" dirty="0" smtClean="0"/>
              <a:t>состояние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18967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714349" y="1285861"/>
            <a:ext cx="807249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Эмоции – 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(франц. – волнение, лат. – потрясаю, волную)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 реакции человека на воздействие внутренних и внешних раздражителей, имеющие ярко выраженную субъективную окраску и охватывающие все виды чувствительности и переживаний, связаны с удовлетворением 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(положительные 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эмоции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,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стенические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 или неудовлетворением (отрицательные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эмоции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, астенические, 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(словарь Ожегова С. И., Шведовой Н. Ю.)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Мое творчество</a:t>
            </a:r>
          </a:p>
          <a:p>
            <a:pPr algn="ctr"/>
            <a:endParaRPr lang="ru-RU" sz="4000" dirty="0" smtClean="0">
              <a:solidFill>
                <a:srgbClr val="FF0000"/>
              </a:solidFill>
            </a:endParaRPr>
          </a:p>
          <a:p>
            <a:r>
              <a:rPr lang="ru-RU" sz="3200" dirty="0" smtClean="0"/>
              <a:t>     Демонстрация </a:t>
            </a:r>
            <a:r>
              <a:rPr lang="ru-RU" sz="3200" dirty="0"/>
              <a:t>увлечений и творческих способностей ребенка </a:t>
            </a:r>
            <a:r>
              <a:rPr lang="ru-RU" sz="3200" dirty="0" smtClean="0"/>
              <a:t>на </a:t>
            </a:r>
            <a:r>
              <a:rPr lang="ru-RU" sz="3200" dirty="0"/>
              <a:t>выставках продуктов его творчества (фотоматериалы конструкторских сооружений, рисунки, коллажи, поделки из разнообразных </a:t>
            </a:r>
            <a:r>
              <a:rPr lang="ru-RU" sz="3200" dirty="0" smtClean="0"/>
              <a:t>материалов.</a:t>
            </a:r>
          </a:p>
          <a:p>
            <a:r>
              <a:rPr lang="ru-RU" sz="3200" dirty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Цель:</a:t>
            </a:r>
            <a:r>
              <a:rPr lang="ru-RU" sz="2000" dirty="0" smtClean="0"/>
              <a:t> показ возможностей, способностей детей сверстникам и родителям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406409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0728"/>
            <a:ext cx="813690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Здравствуйте</a:t>
            </a:r>
            <a:r>
              <a:rPr lang="ru-RU" sz="4400" b="1" dirty="0">
                <a:solidFill>
                  <a:srgbClr val="FF0000"/>
                </a:solidFill>
              </a:rPr>
              <a:t>, я </a:t>
            </a:r>
            <a:r>
              <a:rPr lang="ru-RU" sz="4400" b="1" dirty="0" smtClean="0">
                <a:solidFill>
                  <a:srgbClr val="FF0000"/>
                </a:solidFill>
              </a:rPr>
              <a:t>пришел</a:t>
            </a:r>
          </a:p>
          <a:p>
            <a:pPr algn="ctr"/>
            <a:endParaRPr lang="ru-RU" sz="4400" dirty="0">
              <a:solidFill>
                <a:srgbClr val="FF0000"/>
              </a:solidFill>
            </a:endParaRPr>
          </a:p>
          <a:p>
            <a:r>
              <a:rPr lang="ru-RU" sz="3600" dirty="0"/>
              <a:t>Размещая утром свою фотографию, ребенок начинает чувствовать себя членом данного сообщества детей и </a:t>
            </a:r>
            <a:r>
              <a:rPr lang="ru-RU" sz="3600" dirty="0" smtClean="0"/>
              <a:t>взрослых.</a:t>
            </a:r>
          </a:p>
          <a:p>
            <a:r>
              <a:rPr lang="ru-RU" sz="3600" dirty="0" smtClean="0"/>
              <a:t> </a:t>
            </a:r>
            <a:r>
              <a:rPr lang="ru-RU" sz="3600" dirty="0"/>
              <a:t>Ребенок – личность, </a:t>
            </a:r>
            <a:r>
              <a:rPr lang="ru-RU" sz="3600" dirty="0" smtClean="0"/>
              <a:t>член </a:t>
            </a:r>
            <a:r>
              <a:rPr lang="ru-RU" sz="3600" dirty="0"/>
              <a:t>коллектива</a:t>
            </a:r>
          </a:p>
        </p:txBody>
      </p:sp>
    </p:spTree>
    <p:extLst>
      <p:ext uri="{BB962C8B-B14F-4D97-AF65-F5344CB8AC3E}">
        <p14:creationId xmlns="" xmlns:p14="http://schemas.microsoft.com/office/powerpoint/2010/main" val="143613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712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Уголок именинника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800" dirty="0" smtClean="0"/>
              <a:t>Постоянное </a:t>
            </a:r>
            <a:r>
              <a:rPr lang="ru-RU" sz="2800" dirty="0"/>
              <a:t>функционирование стенда или </a:t>
            </a:r>
            <a:r>
              <a:rPr lang="en-US" sz="2800" dirty="0" smtClean="0"/>
              <a:t>    </a:t>
            </a:r>
            <a:r>
              <a:rPr lang="ru-RU" sz="2800" dirty="0" smtClean="0"/>
              <a:t>уголка </a:t>
            </a:r>
            <a:r>
              <a:rPr lang="ru-RU" sz="2800" dirty="0"/>
              <a:t>с фотографиями детей и обозначением дня их рождения, дополненный гороскопом, названием сезонов, месяца, </a:t>
            </a:r>
            <a:r>
              <a:rPr lang="ru-RU" sz="2800" dirty="0" smtClean="0"/>
              <a:t>числа.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Цель</a:t>
            </a:r>
            <a:r>
              <a:rPr lang="ru-RU" sz="3200" dirty="0" smtClean="0">
                <a:solidFill>
                  <a:srgbClr val="FF0000"/>
                </a:solidFill>
              </a:rPr>
              <a:t>:</a:t>
            </a:r>
            <a:r>
              <a:rPr lang="ru-RU" sz="3200" dirty="0" smtClean="0"/>
              <a:t> </a:t>
            </a:r>
            <a:r>
              <a:rPr lang="ru-RU" sz="2400" dirty="0"/>
              <a:t>познавательного </a:t>
            </a:r>
            <a:r>
              <a:rPr lang="ru-RU" sz="2400" dirty="0" smtClean="0"/>
              <a:t>развития, эмоциональное благополучие</a:t>
            </a:r>
            <a:r>
              <a:rPr lang="ru-RU" sz="3200" dirty="0" smtClean="0"/>
              <a:t>.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5552" y="4115249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Паровозик желаний</a:t>
            </a:r>
            <a:endParaRPr lang="ru-RU" sz="4000" dirty="0" smtClean="0">
              <a:solidFill>
                <a:srgbClr val="FF0000"/>
              </a:solidFill>
            </a:endParaRPr>
          </a:p>
          <a:p>
            <a:r>
              <a:rPr lang="ru-RU" sz="2800" dirty="0" smtClean="0"/>
              <a:t>Персональная </a:t>
            </a:r>
            <a:r>
              <a:rPr lang="ru-RU" sz="2800" dirty="0"/>
              <a:t>именинная посуда, чудесный мешочек для подарков и т. д</a:t>
            </a:r>
            <a:r>
              <a:rPr lang="ru-RU" sz="28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Цель:</a:t>
            </a:r>
            <a:r>
              <a:rPr lang="ru-RU" sz="2400" dirty="0" smtClean="0"/>
              <a:t>   ребенок </a:t>
            </a:r>
            <a:r>
              <a:rPr lang="ru-RU" sz="2400" dirty="0"/>
              <a:t>– центральное лицо в детском </a:t>
            </a:r>
            <a:r>
              <a:rPr lang="ru-RU" sz="2400" dirty="0" smtClean="0"/>
              <a:t>коллективе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36978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"Звезда дня"</a:t>
            </a:r>
            <a:r>
              <a:rPr lang="ru-RU" sz="4400" dirty="0">
                <a:solidFill>
                  <a:srgbClr val="FF0000"/>
                </a:solidFill>
              </a:rPr>
              <a:t> </a:t>
            </a:r>
            <a:endParaRPr lang="ru-RU" sz="4400" dirty="0" smtClean="0">
              <a:solidFill>
                <a:srgbClr val="FF0000"/>
              </a:solidFill>
            </a:endParaRPr>
          </a:p>
          <a:p>
            <a:r>
              <a:rPr lang="ru-RU" sz="2800" dirty="0" smtClean="0"/>
              <a:t>      На </a:t>
            </a:r>
            <a:r>
              <a:rPr lang="ru-RU" sz="2800" dirty="0"/>
              <a:t>самом видном месте вывешивается плакат с фотографией дошкольника, избранного "Звездой дня</a:t>
            </a:r>
            <a:r>
              <a:rPr lang="ru-RU" sz="2800" dirty="0" smtClean="0"/>
              <a:t>".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Каждый ребенок группы по очереди должен занять это место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Ценность такого компонента в том, что он направлен на формирование </a:t>
            </a:r>
            <a:r>
              <a:rPr lang="ru-RU" sz="2800" dirty="0" smtClean="0"/>
              <a:t>положительной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"я-концепции</a:t>
            </a:r>
            <a:r>
              <a:rPr lang="ru-RU" sz="2800" dirty="0" smtClean="0"/>
              <a:t>",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развитие самосознания и самооценки </a:t>
            </a:r>
            <a:endParaRPr lang="ru-RU" sz="2800" dirty="0" smtClean="0"/>
          </a:p>
          <a:p>
            <a:r>
              <a:rPr lang="ru-RU" sz="2800" dirty="0" smtClean="0"/>
              <a:t>Ребенок </a:t>
            </a:r>
            <a:r>
              <a:rPr lang="ru-RU" sz="2800" dirty="0"/>
              <a:t>– центральное лицо в детском </a:t>
            </a:r>
            <a:r>
              <a:rPr lang="ru-RU" sz="2800" dirty="0" smtClean="0"/>
              <a:t>коллективе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61259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Эмоциональное благополучие для ребенка, все равно, что </a:t>
            </a:r>
            <a:r>
              <a:rPr lang="ru-RU" sz="4000" dirty="0" smtClean="0"/>
              <a:t>для ростка  тепло, </a:t>
            </a:r>
            <a:r>
              <a:rPr lang="ru-RU" sz="4000" dirty="0"/>
              <a:t>свет</a:t>
            </a:r>
            <a:r>
              <a:rPr lang="ru-RU" sz="4000" dirty="0" smtClean="0"/>
              <a:t>, </a:t>
            </a:r>
            <a:r>
              <a:rPr lang="ru-RU" sz="4000" dirty="0"/>
              <a:t>влага, удобрение, почва и т.д. </a:t>
            </a:r>
            <a:endParaRPr lang="ru-RU" sz="4000" dirty="0" smtClean="0"/>
          </a:p>
          <a:p>
            <a:r>
              <a:rPr lang="ru-RU" sz="4000" dirty="0" smtClean="0"/>
              <a:t>    Чтобы </a:t>
            </a:r>
            <a:r>
              <a:rPr lang="ru-RU" sz="4000" dirty="0"/>
              <a:t>нормально расти, ребенку нужна любовь, уверенность  в своих силах,  в своей значимости и ценности для нас, </a:t>
            </a:r>
            <a:r>
              <a:rPr lang="ru-RU" sz="4000" dirty="0" smtClean="0"/>
              <a:t>взрослых!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290121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9817" y="1556792"/>
            <a:ext cx="51845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/>
              <a:t>Спасибо </a:t>
            </a:r>
          </a:p>
          <a:p>
            <a:pPr algn="ctr"/>
            <a:r>
              <a:rPr lang="ru-RU" sz="6600" dirty="0" smtClean="0"/>
              <a:t>за </a:t>
            </a:r>
          </a:p>
          <a:p>
            <a:pPr algn="ctr"/>
            <a:r>
              <a:rPr lang="ru-RU" sz="6600" dirty="0" smtClean="0"/>
              <a:t>внимание!</a:t>
            </a:r>
            <a:endParaRPr lang="ru-RU" sz="6600" dirty="0"/>
          </a:p>
        </p:txBody>
      </p:sp>
    </p:spTree>
    <p:extLst>
      <p:ext uri="{BB962C8B-B14F-4D97-AF65-F5344CB8AC3E}">
        <p14:creationId xmlns="" xmlns:p14="http://schemas.microsoft.com/office/powerpoint/2010/main" val="365895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214422"/>
            <a:ext cx="735811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800" b="1" dirty="0" smtClean="0">
                <a:cs typeface="Aharoni" pitchFamily="2" charset="-79"/>
              </a:rPr>
              <a:t>Эмоции – </a:t>
            </a:r>
            <a:r>
              <a:rPr lang="ru-RU" sz="2800" i="1" dirty="0" smtClean="0">
                <a:cs typeface="Aharoni" pitchFamily="2" charset="-79"/>
              </a:rPr>
              <a:t>(</a:t>
            </a:r>
            <a:r>
              <a:rPr lang="ru-RU" sz="2800" i="1" dirty="0" err="1" smtClean="0">
                <a:cs typeface="Aharoni" pitchFamily="2" charset="-79"/>
              </a:rPr>
              <a:t>латин</a:t>
            </a:r>
            <a:r>
              <a:rPr lang="ru-RU" sz="2800" i="1" dirty="0" smtClean="0">
                <a:cs typeface="Aharoni" pitchFamily="2" charset="-79"/>
              </a:rPr>
              <a:t>. – волновать, возбуждать)</a:t>
            </a:r>
            <a:r>
              <a:rPr lang="ru-RU" sz="2800" dirty="0" smtClean="0">
                <a:cs typeface="Aharoni" pitchFamily="2" charset="-79"/>
              </a:rPr>
              <a:t> – это обобщенные чувственные реакции, возникающие в ответ на разнообразные по характеру экзогенные </a:t>
            </a:r>
            <a:r>
              <a:rPr lang="ru-RU" sz="2800" i="1" dirty="0" smtClean="0">
                <a:cs typeface="Aharoni" pitchFamily="2" charset="-79"/>
              </a:rPr>
              <a:t>(исходящие из окружающей среды)</a:t>
            </a:r>
            <a:r>
              <a:rPr lang="ru-RU" sz="2800" dirty="0" smtClean="0">
                <a:cs typeface="Aharoni" pitchFamily="2" charset="-79"/>
              </a:rPr>
              <a:t> и эндогенные (исходящие из собственных органов и тканей сигналы, обязательно влекущие за собой определенные изменения в физиологическом состоянии организма </a:t>
            </a:r>
            <a:r>
              <a:rPr lang="ru-RU" sz="2800" i="1" dirty="0" smtClean="0">
                <a:cs typeface="Aharoni" pitchFamily="2" charset="-79"/>
              </a:rPr>
              <a:t>(словарь социального </a:t>
            </a:r>
            <a:r>
              <a:rPr lang="ru-RU" sz="2800" b="1" i="1" dirty="0" smtClean="0">
                <a:cs typeface="Aharoni" pitchFamily="2" charset="-79"/>
              </a:rPr>
              <a:t>педагога</a:t>
            </a:r>
            <a:r>
              <a:rPr lang="ru-RU" sz="2800" i="1" dirty="0" smtClean="0">
                <a:cs typeface="Aharoni" pitchFamily="2" charset="-79"/>
              </a:rPr>
              <a:t>)</a:t>
            </a:r>
            <a:r>
              <a:rPr lang="ru-RU" sz="2800" dirty="0" smtClean="0">
                <a:cs typeface="Aharoni" pitchFamily="2" charset="-79"/>
              </a:rPr>
              <a:t>.</a:t>
            </a:r>
            <a:endParaRPr lang="ru-RU" sz="2800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928671"/>
            <a:ext cx="821537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cs typeface="Aharoni" pitchFamily="2" charset="-79"/>
            </a:endParaRPr>
          </a:p>
          <a:p>
            <a:r>
              <a:rPr lang="ru-RU" sz="2800" b="1" dirty="0" smtClean="0">
                <a:cs typeface="Aharoni" pitchFamily="2" charset="-79"/>
              </a:rPr>
              <a:t>Эмоции</a:t>
            </a:r>
            <a:r>
              <a:rPr lang="ru-RU" sz="2800" dirty="0" smtClean="0">
                <a:cs typeface="Aharoni" pitchFamily="2" charset="-79"/>
              </a:rPr>
              <a:t> - реакция человека на воздействия внутренних и внешних раздражителей, имеющих ярко выраженную субъективную окраску, проявляющихся с помощью мимики, пантомимики, жестов, изменений интонации и тембра голоса. </a:t>
            </a:r>
            <a:r>
              <a:rPr lang="ru-RU" sz="2800" b="1" dirty="0" smtClean="0">
                <a:cs typeface="Aharoni" pitchFamily="2" charset="-79"/>
              </a:rPr>
              <a:t>Эмоции</a:t>
            </a:r>
            <a:r>
              <a:rPr lang="ru-RU" sz="2800" dirty="0" smtClean="0">
                <a:cs typeface="Aharoni" pitchFamily="2" charset="-79"/>
              </a:rPr>
              <a:t> обычно носят ситуативный характер и выражают оценку личностью определенной ситуации, связанной с удовлетворением потребностей человека в данный момент </a:t>
            </a:r>
            <a:r>
              <a:rPr lang="ru-RU" sz="2800" i="1" dirty="0" smtClean="0">
                <a:cs typeface="Aharoni" pitchFamily="2" charset="-79"/>
              </a:rPr>
              <a:t>(Данилина Т. А.)</a:t>
            </a:r>
            <a:endParaRPr lang="ru-RU" sz="2800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57158" y="1071546"/>
            <a:ext cx="835824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Эмоция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 – своеобразная форма отражения человеком действительности, разнообразные переживания людей, их отношения. Проявляются в чувствах. 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(И. Кант)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500034" y="1214422"/>
            <a:ext cx="821537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Эмоции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 – особый класс психических процессов и состояний, который составляет переживаемые в различной форме отношения человека к предметам и явлениям действительности.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Эмоции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 и чувства носят личностный характер. Они связаны с потребностями и выступают показателем того, как происходит их удовлетворение. (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Урунтаева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Г. А. 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«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Дошкольная психология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642910" y="1142984"/>
            <a:ext cx="7643866" cy="267765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Aharoni" pitchFamily="2" charset="-79"/>
              </a:rPr>
              <a:t>Стандарт направлен на решение следующих задач: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Aharoni" pitchFamily="2" charset="-79"/>
              </a:rPr>
              <a:t>1) охраны и укрепления физического и психического здоровья детей, в том числе их эмоционального благополучия;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285720" y="1349752"/>
            <a:ext cx="8429684" cy="397031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Helvetica" charset="-52"/>
                <a:ea typeface="Times New Roman" pitchFamily="18" charset="0"/>
                <a:cs typeface="Aharoni" pitchFamily="2" charset="-79"/>
              </a:rPr>
              <a:t>Указанные требования направлены на создание социальной ситуации развития для участников образовательных отношений, включая создание образовательной среды, которая: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Helvetica" charset="-52"/>
                <a:ea typeface="Times New Roman" pitchFamily="18" charset="0"/>
                <a:cs typeface="Aharoni" pitchFamily="2" charset="-79"/>
              </a:rPr>
              <a:t>1) гарантирует охрану и укрепление физического и психического здоровья детей;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Helvetica" charset="-52"/>
                <a:ea typeface="Times New Roman" pitchFamily="18" charset="0"/>
                <a:cs typeface="Aharoni" pitchFamily="2" charset="-79"/>
              </a:rPr>
              <a:t>2) обеспечивает эмоциональное благополучие детей;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</TotalTime>
  <Words>1124</Words>
  <Application>Microsoft Office PowerPoint</Application>
  <PresentationFormat>Экран (4:3)</PresentationFormat>
  <Paragraphs>160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Бор</cp:lastModifiedBy>
  <cp:revision>51</cp:revision>
  <dcterms:created xsi:type="dcterms:W3CDTF">2013-01-12T07:45:29Z</dcterms:created>
  <dcterms:modified xsi:type="dcterms:W3CDTF">2019-02-15T14:28:06Z</dcterms:modified>
</cp:coreProperties>
</file>